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3"/>
  </p:notesMasterIdLst>
  <p:sldIdLst>
    <p:sldId id="258" r:id="rId3"/>
    <p:sldId id="314" r:id="rId4"/>
    <p:sldId id="262" r:id="rId5"/>
    <p:sldId id="353" r:id="rId6"/>
    <p:sldId id="370" r:id="rId7"/>
    <p:sldId id="386" r:id="rId8"/>
    <p:sldId id="326" r:id="rId9"/>
    <p:sldId id="316" r:id="rId10"/>
    <p:sldId id="318" r:id="rId11"/>
    <p:sldId id="322" r:id="rId12"/>
    <p:sldId id="319" r:id="rId13"/>
    <p:sldId id="321" r:id="rId14"/>
    <p:sldId id="407" r:id="rId15"/>
    <p:sldId id="408" r:id="rId16"/>
    <p:sldId id="409" r:id="rId17"/>
    <p:sldId id="389" r:id="rId18"/>
    <p:sldId id="390" r:id="rId19"/>
    <p:sldId id="403" r:id="rId20"/>
    <p:sldId id="365" r:id="rId21"/>
    <p:sldId id="364" r:id="rId22"/>
    <p:sldId id="377" r:id="rId23"/>
    <p:sldId id="328" r:id="rId24"/>
    <p:sldId id="404" r:id="rId25"/>
    <p:sldId id="332" r:id="rId26"/>
    <p:sldId id="405" r:id="rId27"/>
    <p:sldId id="410" r:id="rId28"/>
    <p:sldId id="411" r:id="rId29"/>
    <p:sldId id="414" r:id="rId30"/>
    <p:sldId id="331" r:id="rId31"/>
    <p:sldId id="388" r:id="rId32"/>
    <p:sldId id="393" r:id="rId33"/>
    <p:sldId id="394" r:id="rId34"/>
    <p:sldId id="387" r:id="rId35"/>
    <p:sldId id="413" r:id="rId36"/>
    <p:sldId id="412" r:id="rId37"/>
    <p:sldId id="334" r:id="rId38"/>
    <p:sldId id="398" r:id="rId39"/>
    <p:sldId id="382" r:id="rId40"/>
    <p:sldId id="415" r:id="rId41"/>
    <p:sldId id="399" r:id="rId42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-80" y="-3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11/14/15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guns.periscopic.com/?year=2013" TargetMode="External"/><Relationship Id="rId4" Type="http://schemas.openxmlformats.org/officeDocument/2006/relationships/hyperlink" Target="http://bl.ocks.org/kerryrodden/709042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525588"/>
            <a:ext cx="8469313" cy="2093912"/>
          </a:xfrm>
        </p:spPr>
        <p:txBody>
          <a:bodyPr/>
          <a:lstStyle/>
          <a:p>
            <a:pPr>
              <a:defRPr/>
            </a:pPr>
            <a:r>
              <a:rPr lang="en-US" sz="7000" dirty="0" smtClean="0">
                <a:latin typeface="PFDinTextCompPro-Regular"/>
                <a:cs typeface="PFDinTextCompPro-Regular"/>
              </a:rPr>
              <a:t>DATA SCIENCE</a:t>
            </a:r>
            <a:br>
              <a:rPr lang="en-US" sz="7000" dirty="0" smtClean="0">
                <a:latin typeface="PFDinTextCompPro-Regular"/>
                <a:cs typeface="PFDinTextCompPro-Regular"/>
              </a:rPr>
            </a:br>
            <a:r>
              <a:rPr lang="en-US" sz="7000" dirty="0" smtClean="0">
                <a:latin typeface="PFDinTextCompPro-Regular"/>
                <a:cs typeface="PFDinTextCompPro-Regular"/>
              </a:rPr>
              <a:t>Class 1: Introduction and Tools</a:t>
            </a:r>
            <a:endParaRPr lang="en-US" sz="7000" dirty="0">
              <a:latin typeface="PFDinTextCompPro-Regular"/>
              <a:cs typeface="PFDinTextCompPro-Regular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 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The </a:t>
            </a:r>
            <a:r>
              <a:rPr lang="en-US" dirty="0">
                <a:latin typeface="News706 BT"/>
                <a:cs typeface="News706 BT"/>
              </a:rPr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4337" y="17145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Cancer?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374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6337" y="33909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What kind of website?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780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7" y="1333500"/>
            <a:ext cx="2240477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337" y="1943100"/>
            <a:ext cx="1303009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9737" y="45339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Fraudster</a:t>
            </a:r>
            <a:r>
              <a:rPr lang="en-US" sz="1200" dirty="0" smtClean="0">
                <a:latin typeface="+mn-lt"/>
              </a:rPr>
              <a:t>?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05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04900"/>
            <a:ext cx="4876799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7" y="3543300"/>
            <a:ext cx="5148263" cy="1395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37" y="1257300"/>
            <a:ext cx="239842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9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28700"/>
            <a:ext cx="5714263" cy="4095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36" y="1104900"/>
            <a:ext cx="189362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2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104900"/>
            <a:ext cx="6477000" cy="1985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952500"/>
            <a:ext cx="1066800" cy="19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162300"/>
            <a:ext cx="5664200" cy="20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7" y="3009900"/>
            <a:ext cx="914400" cy="239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37" y="952500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2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6" name="Picture 5" descr="modern_data_scient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0"/>
            <a:ext cx="3984767" cy="525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737" y="5042356"/>
            <a:ext cx="467995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www.marketingdistillery.com</a:t>
            </a:r>
            <a:r>
              <a:rPr lang="en-US" sz="800" dirty="0"/>
              <a:t>/2014/11/29/is-data-science-a-buzzword-modern-data-scientist-defined/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628900"/>
            <a:ext cx="8426450" cy="1055687"/>
          </a:xfrm>
        </p:spPr>
        <p:txBody>
          <a:bodyPr/>
          <a:lstStyle/>
          <a:p>
            <a:pPr algn="ctr">
              <a:defRPr/>
            </a:pPr>
            <a:r>
              <a:rPr lang="en-US" sz="7000" dirty="0" smtClean="0">
                <a:cs typeface="Gill Sans"/>
              </a:rPr>
              <a:t>WELCOME!</a:t>
            </a:r>
            <a:endParaRPr lang="en-US" sz="7000" dirty="0"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/>
                <a:ea typeface="ヒラギノ角ゴ ProN W3" charset="0"/>
                <a:cs typeface="PFDinTextCompPro-Bold"/>
              </a:rPr>
              <a:t>INTRO TO DATA SCIENCE</a:t>
            </a:r>
            <a:endParaRPr lang="en-US" cap="none" dirty="0">
              <a:latin typeface="PFDinTextCompPro-Bold"/>
              <a:ea typeface="ヒラギノ角ゴ ProN W3" charset="0"/>
              <a:cs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333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>
                <a:latin typeface="Gill Sans"/>
                <a:cs typeface="Gill Sans"/>
              </a:rPr>
              <a:t>Ii. The data science workflow</a:t>
            </a:r>
            <a:endParaRPr lang="en-US" sz="75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0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937" y="4533900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+mn-lt"/>
              </a:rPr>
              <a:t>http://</a:t>
            </a:r>
            <a:r>
              <a:rPr lang="en-US" sz="800" dirty="0" err="1">
                <a:latin typeface="+mn-lt"/>
              </a:rPr>
              <a:t>benfry.com</a:t>
            </a:r>
            <a:r>
              <a:rPr lang="en-US" sz="800" dirty="0">
                <a:latin typeface="+mn-lt"/>
              </a:rPr>
              <a:t>/</a:t>
            </a:r>
            <a:r>
              <a:rPr lang="en-US" sz="800" dirty="0" err="1">
                <a:latin typeface="+mn-lt"/>
              </a:rPr>
              <a:t>zipdecode</a:t>
            </a:r>
            <a:r>
              <a:rPr lang="en-US" sz="800" dirty="0">
                <a:latin typeface="+mn-lt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92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737" y="3390900"/>
            <a:ext cx="1676400" cy="1676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7936" y="3619499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Data Scientists often spend (too) much of their  time dealing with complicated ETL processes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489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Visualizing the data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37" y="12573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Visualization &amp; Communication are critical components to effective data storytelling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0537" y="240030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+mn-lt"/>
              </a:rPr>
              <a:t>Examples</a:t>
            </a:r>
            <a:r>
              <a:rPr lang="en-US" sz="2000" dirty="0" smtClean="0">
                <a:latin typeface="+mn-lt"/>
              </a:rPr>
              <a:t>:</a:t>
            </a:r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“11,419 people killing in 2013”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 </a:t>
            </a:r>
            <a:r>
              <a:rPr lang="en-US" sz="2000" dirty="0" smtClean="0">
                <a:latin typeface="+mn-lt"/>
                <a:hlinkClick r:id="rId3"/>
              </a:rPr>
              <a:t>Periscope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“10% of users visit a the home page of a certain site and then stop”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smtClean="0">
                <a:latin typeface="+mn-lt"/>
                <a:hlinkClick r:id="rId4"/>
              </a:rPr>
              <a:t>sunburst viz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0594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 class workflow problem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0537" y="118110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>
                <a:latin typeface="+mn-lt"/>
              </a:rPr>
              <a:t>10 minutes: </a:t>
            </a:r>
            <a:r>
              <a:rPr lang="en-US" sz="2000" dirty="0" smtClean="0">
                <a:latin typeface="+mn-lt"/>
              </a:rPr>
              <a:t>You work for a mobile payments company and need to solve this problem: Your customers often try to pay their friends, but sometimes there may be dozens of people with their friend’s name (John Smith). 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You want to solve this problem by surfacing the proper friend first. Describe the workflow of a data scientist who is attempting to solve this issue.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53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4003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COURSE OVERVIEW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ctrTitle"/>
          </p:nvPr>
        </p:nvSpPr>
        <p:spPr bwMode="auto">
          <a:xfrm>
            <a:off x="442913" y="1066800"/>
            <a:ext cx="8429625" cy="36957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ts val="3600"/>
              </a:lnSpc>
              <a:defRPr/>
            </a:pP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>Instructor: Joel Witten</a:t>
            </a:r>
            <a:b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</a:b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/>
            </a:r>
            <a:b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</a:b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>Teaching Assistant: </a:t>
            </a:r>
            <a:r>
              <a:rPr lang="en-US" sz="1800" b="0" cap="none" dirty="0" err="1" smtClean="0">
                <a:latin typeface="News706 BT"/>
                <a:ea typeface="ヒラギノ角ゴ ProN W6" charset="0"/>
                <a:cs typeface="News706 BT"/>
              </a:rPr>
              <a:t>Ravvin</a:t>
            </a: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/>
            </a:r>
            <a:b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</a:b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/>
            </a:r>
            <a:b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</a:br>
            <a: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  <a:t>Course Times: 6:30pm-9:30pm, Tuesdays and Thursdays </a:t>
            </a:r>
            <a:br>
              <a:rPr lang="en-US" sz="1800" b="0" cap="none" dirty="0" smtClean="0">
                <a:latin typeface="News706 BT"/>
                <a:ea typeface="ヒラギノ角ゴ ProN W6" charset="0"/>
                <a:cs typeface="News706 BT"/>
              </a:rPr>
            </a:br>
            <a:endParaRPr lang="en-US" sz="1800" b="0" cap="none" dirty="0">
              <a:latin typeface="News706 BT"/>
              <a:ea typeface="ヒラギノ角ゴ ProN W6" charset="0"/>
              <a:cs typeface="News706 BT"/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Logistics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2" y="1181100"/>
            <a:ext cx="9363075" cy="2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10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50" y="1257300"/>
            <a:ext cx="9363075" cy="20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6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323806"/>
            <a:ext cx="9134475" cy="26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05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Computer setup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37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Computer setup</a:t>
            </a:r>
            <a:endParaRPr lang="en-US" dirty="0" smtClean="0"/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0537" y="1028700"/>
            <a:ext cx="8458200" cy="487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 smtClean="0">
                <a:latin typeface="+mn-lt"/>
              </a:rPr>
              <a:t>Have you: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5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python (anaconda)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Create a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account, downloaded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, and set global </a:t>
            </a:r>
            <a:r>
              <a:rPr lang="en-US" sz="2000" dirty="0" err="1" smtClean="0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 (https://</a:t>
            </a:r>
            <a:r>
              <a:rPr lang="en-US" sz="2000" dirty="0" err="1">
                <a:latin typeface="+mn-lt"/>
              </a:rPr>
              <a:t>git-scm.com</a:t>
            </a:r>
            <a:r>
              <a:rPr lang="en-US" sz="2000" dirty="0">
                <a:latin typeface="+mn-lt"/>
              </a:rPr>
              <a:t>/book/en/v2/Getting-Started-First-Time-</a:t>
            </a:r>
            <a:r>
              <a:rPr lang="en-US" sz="2000" dirty="0" err="1">
                <a:latin typeface="+mn-lt"/>
              </a:rPr>
              <a:t>Git</a:t>
            </a:r>
            <a:r>
              <a:rPr lang="en-US" sz="2000" dirty="0">
                <a:latin typeface="+mn-lt"/>
              </a:rPr>
              <a:t>-</a:t>
            </a:r>
            <a:r>
              <a:rPr lang="en-US" sz="2000" dirty="0" smtClean="0">
                <a:latin typeface="+mn-lt"/>
              </a:rPr>
              <a:t>Setup)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</a:t>
            </a:r>
            <a:r>
              <a:rPr lang="en-US" sz="2000" dirty="0" err="1" smtClean="0">
                <a:latin typeface="+mn-lt"/>
              </a:rPr>
              <a:t>cygwin</a:t>
            </a:r>
            <a:r>
              <a:rPr lang="en-US" sz="2000" dirty="0" smtClean="0">
                <a:latin typeface="+mn-lt"/>
              </a:rPr>
              <a:t> (windows)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Launched </a:t>
            </a:r>
            <a:r>
              <a:rPr lang="en-US" sz="2000" dirty="0" err="1" smtClean="0">
                <a:latin typeface="+mn-lt"/>
              </a:rPr>
              <a:t>ipython</a:t>
            </a:r>
            <a:r>
              <a:rPr lang="en-US" sz="2000" dirty="0" smtClean="0">
                <a:latin typeface="+mn-lt"/>
              </a:rPr>
              <a:t> notebook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Able to import: 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Scikit</a:t>
            </a:r>
            <a:r>
              <a:rPr lang="en-US" sz="2000" dirty="0" smtClean="0">
                <a:latin typeface="+mn-lt"/>
              </a:rPr>
              <a:t>-learn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Numpy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Pandas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nltk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Statsmodels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matplotlib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1248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562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at the</a:t>
            </a:r>
            <a:br>
              <a:rPr lang="en-US" sz="75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10668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Other tools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2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790700"/>
            <a:ext cx="7937500" cy="3243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537" y="9525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is a version control system. It stores a copy of all changes you make to files over time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37" y="1333500"/>
            <a:ext cx="746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Main commands:</a:t>
            </a: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clone &lt;repo name&gt;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copies all the code from a given repo</a:t>
            </a:r>
          </a:p>
          <a:p>
            <a:pPr lvl="1" indent="0" algn="l"/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pull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updates all changes made to a repo since you </a:t>
            </a:r>
            <a:r>
              <a:rPr lang="en-US" sz="2000" smtClean="0">
                <a:latin typeface="+mn-lt"/>
              </a:rPr>
              <a:t>last cloned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69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2937" y="1257300"/>
            <a:ext cx="7924800" cy="356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Introduction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Science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Course Overview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Technical Review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Unix </a:t>
            </a:r>
            <a:r>
              <a:rPr lang="en-US" sz="1800" dirty="0">
                <a:latin typeface="+mn-lt"/>
                <a:cs typeface="News706BT"/>
              </a:rPr>
              <a:t>C</a:t>
            </a:r>
            <a:r>
              <a:rPr lang="en-US" sz="1800" dirty="0" smtClean="0">
                <a:latin typeface="+mn-lt"/>
                <a:cs typeface="News706BT"/>
              </a:rPr>
              <a:t>ommands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G</a:t>
            </a:r>
            <a:r>
              <a:rPr lang="en-US" sz="1800" dirty="0" err="1" smtClean="0">
                <a:latin typeface="+mn-lt"/>
                <a:cs typeface="News706BT"/>
              </a:rPr>
              <a:t>it</a:t>
            </a:r>
            <a:endParaRPr lang="en-US" sz="1800" dirty="0" smtClean="0">
              <a:latin typeface="+mn-lt"/>
              <a:cs typeface="News706BT"/>
            </a:endParaRP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I</a:t>
            </a:r>
            <a:r>
              <a:rPr lang="en-US" sz="1800" dirty="0" err="1" smtClean="0">
                <a:latin typeface="+mn-lt"/>
                <a:cs typeface="News706BT"/>
              </a:rPr>
              <a:t>python</a:t>
            </a:r>
            <a:endParaRPr lang="en-US" sz="1800" dirty="0" smtClean="0">
              <a:latin typeface="+mn-lt"/>
              <a:cs typeface="News706BT"/>
            </a:endParaRP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Exploration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Visualizations</a:t>
            </a:r>
            <a:endParaRPr lang="en-US" sz="1800" dirty="0">
              <a:latin typeface="+mn-lt"/>
              <a:cs typeface="News706BT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663" y="1485900"/>
            <a:ext cx="8426450" cy="35814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Ipython</a:t>
            </a:r>
            <a:r>
              <a:rPr lang="en-US" sz="7500" dirty="0" smtClean="0"/>
              <a:t> examples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ipython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3200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337" y="2171700"/>
            <a:ext cx="3962400" cy="9144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Intro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937" y="1333500"/>
            <a:ext cx="66294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News706 BT"/>
                <a:cs typeface="News706 BT"/>
              </a:rPr>
              <a:t>Who are you?</a:t>
            </a:r>
          </a:p>
          <a:p>
            <a:endParaRPr lang="en-US" sz="2500" dirty="0" smtClean="0">
              <a:latin typeface="News706 BT"/>
              <a:cs typeface="News706 BT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Name</a:t>
            </a: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Work background</a:t>
            </a: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Why are you taking this course?</a:t>
            </a: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Company with the coolest data</a:t>
            </a:r>
            <a:endParaRPr lang="en-US" sz="2500" dirty="0" smtClean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3968928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18669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9813</TotalTime>
  <Pages>0</Pages>
  <Words>2114</Words>
  <Characters>0</Characters>
  <Application>Microsoft Macintosh PowerPoint</Application>
  <PresentationFormat>Custom</PresentationFormat>
  <Lines>0</Lines>
  <Paragraphs>356</Paragraphs>
  <Slides>40</Slides>
  <Notes>40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2" baseType="lpstr">
      <vt:lpstr>GA_Instructor_Template_Deck</vt:lpstr>
      <vt:lpstr>Agenda</vt:lpstr>
      <vt:lpstr>DATA SCIENCE Class 1: Introduction and Tools</vt:lpstr>
      <vt:lpstr>WELCOME!</vt:lpstr>
      <vt:lpstr>Instructor: Joel Witten  Teaching Assistant: Ravvin  Course Times: 6:30pm-9:30pm, Tuesdays and Thursdays  </vt:lpstr>
      <vt:lpstr>PowerPoint Presentation</vt:lpstr>
      <vt:lpstr>Intro</vt:lpstr>
      <vt:lpstr>PowerPoint Presentation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OVERVIEW</vt:lpstr>
      <vt:lpstr>PowerPoint Presentation</vt:lpstr>
      <vt:lpstr>PowerPoint Presentation</vt:lpstr>
      <vt:lpstr>PowerPoint Presentation</vt:lpstr>
      <vt:lpstr>Computer setup</vt:lpstr>
      <vt:lpstr>PowerPoint Presentation</vt:lpstr>
      <vt:lpstr>IiI. working at the unix command line</vt:lpstr>
      <vt:lpstr>PowerPoint Presentation</vt:lpstr>
      <vt:lpstr>Other tools</vt:lpstr>
      <vt:lpstr>PowerPoint Presentation</vt:lpstr>
      <vt:lpstr>PowerPoint Presentation</vt:lpstr>
      <vt:lpstr>Ipython examples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Joel Witten</cp:lastModifiedBy>
  <cp:revision>589</cp:revision>
  <dcterms:modified xsi:type="dcterms:W3CDTF">2015-11-16T04:15:22Z</dcterms:modified>
</cp:coreProperties>
</file>